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1" r:id="rId17"/>
    <p:sldId id="272" r:id="rId18"/>
    <p:sldId id="274" r:id="rId19"/>
    <p:sldId id="275" r:id="rId20"/>
    <p:sldId id="276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-35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6CAC9-0253-4F98-B642-083758A239E1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15F69-26B3-48A5-B8F3-65F2667DF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97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9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59454" y="1371005"/>
            <a:ext cx="7252137" cy="992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ПРОГРАММА </a:t>
            </a:r>
            <a:r>
              <a:rPr lang="ru-RU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«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ЗЕМСКИЙ </a:t>
            </a: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РАБОТНИК 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КУЛЬТУРЫ</a:t>
            </a:r>
            <a:r>
              <a:rPr lang="ru-RU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»</a:t>
            </a: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
Вакансия: преподаватель по классу </a:t>
            </a:r>
            <a:r>
              <a:rPr lang="en-US" sz="2000" b="1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фортепиано</a:t>
            </a: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endParaRPr lang="ru-RU" sz="2000" b="1" dirty="0" smtClean="0">
              <a:solidFill>
                <a:srgbClr val="FFFFFF"/>
              </a:solidFill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МБУ 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ДО</a:t>
            </a:r>
            <a:r>
              <a:rPr lang="ru-RU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ru-RU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«</a:t>
            </a:r>
            <a:r>
              <a:rPr lang="en-US" sz="2000" b="1" dirty="0" err="1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Детская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музыкальная школа № 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59</a:t>
            </a:r>
            <a:r>
              <a:rPr lang="ru-RU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»</a:t>
            </a:r>
            <a:r>
              <a:rPr lang="en-US" sz="2000" b="1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
с. Панфилово Ленинск-Кузнецкого муниципального округа
</a:t>
            </a:r>
            <a:endParaRPr lang="en-US" sz="2000" dirty="0"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1171575" y="2570738"/>
            <a:ext cx="4778476" cy="692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6" name="Text 2"/>
          <p:cNvSpPr txBox="1"/>
          <p:nvPr/>
        </p:nvSpPr>
        <p:spPr>
          <a:xfrm>
            <a:off x="1185863" y="3734588"/>
            <a:ext cx="3386137" cy="163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села: 
жизнь и творческие коллективы
</a:t>
            </a:r>
            <a:endParaRPr lang="en-US" sz="3000" dirty="0"/>
          </a:p>
        </p:txBody>
      </p:sp>
      <p:sp>
        <p:nvSpPr>
          <p:cNvPr id="7" name="Text 1"/>
          <p:cNvSpPr txBox="1"/>
          <p:nvPr/>
        </p:nvSpPr>
        <p:spPr>
          <a:xfrm>
            <a:off x="597803" y="2055363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Регулярно проводятся концерты, мастер-классы 
и тематические вечера, обогащающие досуг жителей 
и укрепляющие культурные связи.
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4784515" y="2055363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Ансамбль песни и танца «Вотчина» и ансамбль «Казачата» — лауреаты областных конкурсов, активно представляющие район на мероприятиях.
</a:t>
            </a:r>
            <a:endParaRPr lang="en-US" sz="1100" dirty="0"/>
          </a:p>
        </p:txBody>
      </p:sp>
      <p:sp>
        <p:nvSpPr>
          <p:cNvPr id="9" name="Text 3"/>
          <p:cNvSpPr txBox="1"/>
          <p:nvPr/>
        </p:nvSpPr>
        <p:spPr>
          <a:xfrm>
            <a:off x="597802" y="3620230"/>
            <a:ext cx="3761700" cy="86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 культуры, библиотека и музыкальная школа организуют совместные проекты, что способствует преемственности поколений и развитию творческих способностей.
</a:t>
            </a:r>
            <a:endParaRPr lang="en-US" sz="1100" dirty="0"/>
          </a:p>
        </p:txBody>
      </p:sp>
      <p:sp>
        <p:nvSpPr>
          <p:cNvPr id="10" name="Text 4"/>
          <p:cNvSpPr txBox="1"/>
          <p:nvPr/>
        </p:nvSpPr>
        <p:spPr>
          <a:xfrm>
            <a:off x="4784515" y="3620230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Активность творческих коллективов способствует формированию единого культурного пространства 
и укрепляет социальную сплочённость в селе.
</a:t>
            </a:r>
            <a:endParaRPr lang="en-US" sz="1100" dirty="0"/>
          </a:p>
        </p:txBody>
      </p:sp>
      <p:sp>
        <p:nvSpPr>
          <p:cNvPr id="11" name="Text 5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22" y="1410652"/>
            <a:ext cx="2794271" cy="194949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9003" y="1408709"/>
            <a:ext cx="2794271" cy="195337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666" y="1408470"/>
            <a:ext cx="2793485" cy="195385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Достопримечательности и </a:t>
            </a:r>
            <a:r>
              <a:rPr lang="en-US" sz="3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туризм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3000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селе Панфилово
</a:t>
            </a:r>
            <a:endParaRPr lang="en-US" sz="3000" dirty="0"/>
          </a:p>
        </p:txBody>
      </p:sp>
      <p:sp>
        <p:nvSpPr>
          <p:cNvPr id="11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  <p:sp>
        <p:nvSpPr>
          <p:cNvPr id="12" name="Text 2"/>
          <p:cNvSpPr txBox="1"/>
          <p:nvPr/>
        </p:nvSpPr>
        <p:spPr>
          <a:xfrm>
            <a:off x="526512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4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Церковь святых мучениц Веры, Надежды, Любови и Софии
</a:t>
            </a:r>
            <a:r>
              <a:rPr lang="en-US" sz="7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6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Церковь, построенная в 1998–2000 годах, является духовным центром села. В ней особо почитается икона мучениц, к которой жители обращаются за благополучием семьи, что поддерживает религиозные традиции сообщества.
</a:t>
            </a:r>
            <a:endParaRPr lang="en-US" sz="845" dirty="0"/>
          </a:p>
        </p:txBody>
      </p:sp>
      <p:sp>
        <p:nvSpPr>
          <p:cNvPr id="13" name="Text 3"/>
          <p:cNvSpPr txBox="1"/>
          <p:nvPr/>
        </p:nvSpPr>
        <p:spPr>
          <a:xfrm>
            <a:off x="3319671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91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Памятник и поклонный </a:t>
            </a:r>
            <a:r>
              <a:rPr lang="en-US" sz="891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крест</a:t>
            </a:r>
            <a:r>
              <a:rPr lang="en-US" sz="891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891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891" b="1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</a:t>
            </a:r>
            <a:r>
              <a:rPr lang="en-US" sz="891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91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памятные объекты
</a:t>
            </a:r>
            <a:r>
              <a:rPr lang="en-US" sz="76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7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Памятник</a:t>
            </a:r>
            <a:r>
              <a:rPr lang="en-US" sz="7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воинам-землякам и поклонный крест на месте утраченной церкви напоминают о героическом прошлом и исторических событиях, формируя уважение к памяти и укрепляя локальную идентичность.
</a:t>
            </a:r>
            <a:endParaRPr lang="en-US" sz="891" dirty="0"/>
          </a:p>
        </p:txBody>
      </p:sp>
      <p:sp>
        <p:nvSpPr>
          <p:cNvPr id="14" name="Text 4"/>
          <p:cNvSpPr txBox="1"/>
          <p:nvPr/>
        </p:nvSpPr>
        <p:spPr>
          <a:xfrm>
            <a:off x="6113942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4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экотуризма и прогулочные маршруты
</a:t>
            </a:r>
            <a:r>
              <a:rPr lang="en-US" sz="7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Жители и гости села ценят пешие маршруты через поля 
и леса, а также на живописных берегах реки Северная Уньга — традиционное место отдыха. </a:t>
            </a:r>
            <a:r>
              <a:rPr lang="en-US" sz="7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Совместно</a:t>
            </a: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7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7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</a:t>
            </a: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культурной программой экотуризм привлекает туристические группы и семьи.</a:t>
            </a:r>
            <a:r>
              <a:rPr lang="en-US" sz="66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4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Хронология памятников и 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иных исторических</a:t>
            </a: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объектов
</a:t>
            </a:r>
            <a:endParaRPr lang="en-US" sz="3000" dirty="0"/>
          </a:p>
        </p:txBody>
      </p:sp>
      <p:sp>
        <p:nvSpPr>
          <p:cNvPr id="8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sp>
        <p:nvSpPr>
          <p:cNvPr id="9" name="Text 2"/>
          <p:cNvSpPr txBox="1"/>
          <p:nvPr/>
        </p:nvSpPr>
        <p:spPr>
          <a:xfrm>
            <a:off x="386953" y="2552318"/>
            <a:ext cx="1915945" cy="1627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4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1859 год — основание села Панфилово
</a:t>
            </a:r>
            <a:r>
              <a:rPr lang="en-US" sz="11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Переселенцы из Европейской России заложили первое поселение, обеспечив исторический </a:t>
            </a:r>
            <a:r>
              <a:rPr lang="en-US" sz="1056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фундамент</a:t>
            </a:r>
            <a:r>
              <a:rPr lang="en-US" sz="10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056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056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</a:t>
            </a:r>
            <a:r>
              <a:rPr lang="en-US" sz="10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дальнейшего развития и формирования местной культуры.
</a:t>
            </a:r>
            <a:endParaRPr lang="en-US" sz="1344" dirty="0"/>
          </a:p>
        </p:txBody>
      </p:sp>
      <p:sp>
        <p:nvSpPr>
          <p:cNvPr id="10" name="Text 3"/>
          <p:cNvSpPr txBox="1"/>
          <p:nvPr/>
        </p:nvSpPr>
        <p:spPr>
          <a:xfrm>
            <a:off x="2453008" y="2552318"/>
            <a:ext cx="1915945" cy="1627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XIX век — утраченная церковь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Поклонный крест стоит 
на месте церкви, разрушенной в начале 
XX века, символизируя связь с историческими духовными традициями села.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4519063" y="2552318"/>
            <a:ext cx="1915945" cy="1627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3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1941–1945 годы — мемориал Великой Отечественной войны
</a:t>
            </a:r>
            <a:r>
              <a:rPr lang="en-US" sz="114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 в память о земляках, отдавших жизнь в годы войны, мемориал стал центром памяти 
и патриотического воспитания жителей.
</a:t>
            </a:r>
            <a:endParaRPr lang="en-US" sz="1338" dirty="0"/>
          </a:p>
        </p:txBody>
      </p:sp>
      <p:sp>
        <p:nvSpPr>
          <p:cNvPr id="12" name="Text 5"/>
          <p:cNvSpPr txBox="1"/>
          <p:nvPr/>
        </p:nvSpPr>
        <p:spPr>
          <a:xfrm>
            <a:off x="6585118" y="2552318"/>
            <a:ext cx="1915945" cy="1627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4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Современный </a:t>
            </a:r>
            <a:r>
              <a:rPr lang="en-US" sz="1344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</a:t>
            </a:r>
            <a:r>
              <a:rPr lang="en-US" sz="134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
</a:t>
            </a:r>
            <a:r>
              <a:rPr lang="en-US" sz="11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Обнаруженные артефакты 
и развитые фольклорные маршруты подтверждают многослойную историю территории, стимулируя образовательные 
и туристические проекты.
</a:t>
            </a:r>
            <a:endParaRPr lang="en-US" sz="1344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46" y="1657350"/>
            <a:ext cx="2785968" cy="266461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Места отдыха и развлечений в Панфилово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3424291" y="1800225"/>
            <a:ext cx="2401437" cy="2357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активного отдыха предусмотрена спортивная площадка и зона отдыха на территории Дома культуры, 
что создаёт комфортную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среду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жителей всех возрастов.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Text 3"/>
          <p:cNvSpPr txBox="1"/>
          <p:nvPr/>
        </p:nvSpPr>
        <p:spPr>
          <a:xfrm>
            <a:off x="6215063" y="1800225"/>
            <a:ext cx="2401437" cy="2357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Культурные события проходят 
на летней сцене Дома культуры; детские площадки и ярмарки обеспечивают насыщенный досуг для семей и молодёжи в любое время года.
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  <p:sp>
        <p:nvSpPr>
          <p:cNvPr id="6" name="Text 1"/>
          <p:cNvSpPr txBox="1"/>
          <p:nvPr/>
        </p:nvSpPr>
        <p:spPr>
          <a:xfrm>
            <a:off x="1171575" y="1371001"/>
            <a:ext cx="4778400" cy="146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1972
</a:t>
            </a:r>
            <a:r>
              <a:rPr lang="en-US" sz="14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</a:t>
            </a:r>
            <a:r>
              <a:rPr lang="en-US" sz="14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основания учреждения, неизменно прививающего любовь к музыке и культуре </a:t>
            </a:r>
            <a:r>
              <a:rPr lang="en-US" sz="14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селе Панфилово
</a:t>
            </a:r>
            <a:endParaRPr lang="en-US" sz="3000" dirty="0"/>
          </a:p>
        </p:txBody>
      </p:sp>
      <p:sp>
        <p:nvSpPr>
          <p:cNvPr id="7" name="Text 2"/>
          <p:cNvSpPr txBox="1"/>
          <p:nvPr/>
        </p:nvSpPr>
        <p:spPr>
          <a:xfrm>
            <a:off x="1185863" y="4621413"/>
            <a:ext cx="3386100" cy="16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68" dirty="0">
                <a:solidFill>
                  <a:srgbClr val="61A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Устав МБУ ДО «ДМШ № 59» и официальный сайт учреждения
</a:t>
            </a:r>
            <a:endParaRPr lang="en-US" sz="868" dirty="0"/>
          </a:p>
        </p:txBody>
      </p:sp>
      <p:sp>
        <p:nvSpPr>
          <p:cNvPr id="8" name="Text 3"/>
          <p:cNvSpPr txBox="1"/>
          <p:nvPr/>
        </p:nvSpPr>
        <p:spPr>
          <a:xfrm>
            <a:off x="1171574" y="2650234"/>
            <a:ext cx="4778400" cy="86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является важным центром музыкального образования 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села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254" y="1631753"/>
            <a:ext cx="4314825" cy="2049542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и образовательные программы МБУ ДО «ДМШ № 59»
</a:t>
            </a:r>
            <a:endParaRPr lang="en-US" sz="3000" dirty="0"/>
          </a:p>
        </p:txBody>
      </p:sp>
      <p:sp>
        <p:nvSpPr>
          <p:cNvPr id="7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  <p:sp>
        <p:nvSpPr>
          <p:cNvPr id="8" name="Text 2"/>
          <p:cNvSpPr txBox="1"/>
          <p:nvPr/>
        </p:nvSpPr>
        <p:spPr>
          <a:xfrm>
            <a:off x="5213747" y="1833982"/>
            <a:ext cx="3301603" cy="1657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имеет квалифицированный педагогический состав, обеспечивающий обучение 
по разнообразным музыкальным направлениям для детей разного возраста.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Разнообразие программ и численность преподавателей обеспечивает широкий охват 
и качество музыкального образования.
</a:t>
            </a:r>
            <a:endParaRPr lang="en-US" sz="1400" dirty="0"/>
          </a:p>
        </p:txBody>
      </p:sp>
      <p:sp>
        <p:nvSpPr>
          <p:cNvPr id="9" name="Text 3"/>
          <p:cNvSpPr txBox="1"/>
          <p:nvPr/>
        </p:nvSpPr>
        <p:spPr>
          <a:xfrm>
            <a:off x="386953" y="4307680"/>
            <a:ext cx="3120187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Внутренние данные МБУ ДО «ДМШ № 59»
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68850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Достижения и направления развития музыкальной школы
</a:t>
            </a:r>
            <a:endParaRPr lang="en-US" sz="3000" dirty="0"/>
          </a:p>
        </p:txBody>
      </p:sp>
      <p:sp>
        <p:nvSpPr>
          <p:cNvPr id="5" name="Text 1"/>
          <p:cNvSpPr txBox="1"/>
          <p:nvPr/>
        </p:nvSpPr>
        <p:spPr>
          <a:xfrm>
            <a:off x="548719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заслуженно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выступает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региональных и межрегиональных конкурсах, подтверждая высокий уровень подготовки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учеников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педагогов.
</a:t>
            </a:r>
            <a:endParaRPr lang="en-US" sz="1100" dirty="0"/>
          </a:p>
        </p:txBody>
      </p:sp>
      <p:sp>
        <p:nvSpPr>
          <p:cNvPr id="6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  <p:sp>
        <p:nvSpPr>
          <p:cNvPr id="7" name="Text 3"/>
          <p:cNvSpPr txBox="1"/>
          <p:nvPr/>
        </p:nvSpPr>
        <p:spPr>
          <a:xfrm>
            <a:off x="3339491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Организация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мастер-классов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тесное взаимодействие с семьями способствуют комплексному развитию учащихся и укреплению познавательного интереса.
</a:t>
            </a:r>
            <a:endParaRPr lang="en-US" sz="1100" dirty="0"/>
          </a:p>
        </p:txBody>
      </p:sp>
      <p:sp>
        <p:nvSpPr>
          <p:cNvPr id="8" name="Text 4"/>
          <p:cNvSpPr txBox="1"/>
          <p:nvPr/>
        </p:nvSpPr>
        <p:spPr>
          <a:xfrm>
            <a:off x="6111266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Выпускники успешно продолжают обучение в профильных вузах, поддерживая традиции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школы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профессионально развивая музыкальное искусство.
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775" y="1657350"/>
            <a:ext cx="2784909" cy="266461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Требования к вакантной должности преподавателя фортепиано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3318272" y="2364581"/>
            <a:ext cx="2507456" cy="1793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Претендент должен иметь среднее специальное или высшее музыкальное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образование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специальности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фортепиано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навыки как индивидуального,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группового преподавания.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  <p:sp>
        <p:nvSpPr>
          <p:cNvPr id="8" name="Text 3"/>
          <p:cNvSpPr txBox="1"/>
          <p:nvPr/>
        </p:nvSpPr>
        <p:spPr>
          <a:xfrm>
            <a:off x="6109043" y="2364581"/>
            <a:ext cx="2507456" cy="1793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Обязательно умение вести документацию, организовывать концерты и подготовку к конкурсным выступлениям; опыт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работы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музыкальных учреждениях является преимуществом.
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Нагрузка, оплата и меры поддержки преподавателя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  <p:sp>
        <p:nvSpPr>
          <p:cNvPr id="7" name="Text 2"/>
          <p:cNvSpPr txBox="1"/>
          <p:nvPr/>
        </p:nvSpPr>
        <p:spPr>
          <a:xfrm>
            <a:off x="3318272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Заработная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плата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формируется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Единой тарифной сетке РФ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гарантированной своевременной оплатой, дополнительно предусмотрены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надбавки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компенсации.
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6109043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сотрудников доступны бесплатные курсы повышения квалификации, помощь в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адаптации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молодых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специалистов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целью профессионального роста.
</a:t>
            </a:r>
            <a:endParaRPr lang="en-US" sz="1100" dirty="0"/>
          </a:p>
        </p:txBody>
      </p:sp>
      <p:sp>
        <p:nvSpPr>
          <p:cNvPr id="9" name="Text 4"/>
          <p:cNvSpPr txBox="1"/>
          <p:nvPr/>
        </p:nvSpPr>
        <p:spPr>
          <a:xfrm>
            <a:off x="527501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Рабочая нагрузка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составляет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ставки с возможностью корректировки после собеседования, что обеспечивает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гибкость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комфорт в работе.
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81" y="1657350"/>
            <a:ext cx="2785499" cy="2664619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Контактная информация руководителя
</a:t>
            </a:r>
            <a:endParaRPr lang="en-US" sz="3000" dirty="0"/>
          </a:p>
        </p:txBody>
      </p:sp>
      <p:sp>
        <p:nvSpPr>
          <p:cNvPr id="5" name="Text 1"/>
          <p:cNvSpPr txBox="1"/>
          <p:nvPr/>
        </p:nvSpPr>
        <p:spPr>
          <a:xfrm>
            <a:off x="3318272" y="1800225"/>
            <a:ext cx="2507456" cy="2357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учреждения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И.о. директора МБУ ДО «ДМШ 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№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— Шевцова Марина Викторовна. 
Она курирует все административные и учебные вопросы школы.
</a:t>
            </a:r>
            <a:endParaRPr lang="en-US" sz="1400" dirty="0"/>
          </a:p>
        </p:txBody>
      </p:sp>
      <p:sp>
        <p:nvSpPr>
          <p:cNvPr id="6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Text 3"/>
          <p:cNvSpPr txBox="1"/>
          <p:nvPr/>
        </p:nvSpPr>
        <p:spPr>
          <a:xfrm>
            <a:off x="6109043" y="1800225"/>
            <a:ext cx="2507456" cy="2357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Контактные данные и сайт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Телефон для связи: 8-909-522-65-21. Также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доступен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адрес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электронн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ой почты: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dmsh59@mail.ru. 
Официальный сайт школы 
находится по адресу https://dmsch59.usite.pro/
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412" y="0"/>
            <a:ext cx="4028652" cy="514349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6"/>
            <a:ext cx="4198874" cy="1502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5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Муниципальное </a:t>
            </a:r>
            <a:r>
              <a:rPr lang="en-US" sz="2956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образование</a:t>
            </a:r>
            <a:r>
              <a:rPr lang="en-US" sz="295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956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956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295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село Панфилово: </a:t>
            </a:r>
            <a:endParaRPr lang="ru-RU" sz="2956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956" b="1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</a:t>
            </a:r>
            <a:r>
              <a:rPr lang="en-US" sz="2956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95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регионе
</a:t>
            </a:r>
            <a:endParaRPr lang="en-US" sz="2956" dirty="0"/>
          </a:p>
        </p:txBody>
      </p:sp>
      <p:sp>
        <p:nvSpPr>
          <p:cNvPr id="6" name="Text 1"/>
          <p:cNvSpPr txBox="1"/>
          <p:nvPr/>
        </p:nvSpPr>
        <p:spPr>
          <a:xfrm>
            <a:off x="355421" y="2381853"/>
            <a:ext cx="4185046" cy="1976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Село Панфилово входит в состав Чусовитинского сельского поселения Ленинск-Кузнецкого муниципального округа и является ключевым центром </a:t>
            </a:r>
            <a:r>
              <a:rPr lang="en-US" sz="12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экономики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2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культуры района с активной образовательной жизнью.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71575" y="1977628"/>
            <a:ext cx="4778476" cy="992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60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Приглашаем стать частью
творческой команды
Кузбасса!
</a:t>
            </a:r>
            <a:endParaRPr lang="en-US" sz="2604" dirty="0"/>
          </a:p>
        </p:txBody>
      </p:sp>
      <p:sp>
        <p:nvSpPr>
          <p:cNvPr id="5" name="Text 1"/>
          <p:cNvSpPr txBox="1"/>
          <p:nvPr/>
        </p:nvSpPr>
        <p:spPr>
          <a:xfrm>
            <a:off x="1171575" y="3177362"/>
            <a:ext cx="4778476" cy="692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Географическое положение и транспортная доступность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7" name="Text 2"/>
          <p:cNvSpPr txBox="1"/>
          <p:nvPr/>
        </p:nvSpPr>
        <p:spPr>
          <a:xfrm>
            <a:off x="3318272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Обеспечено устойчивыми транспортными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связями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endParaRPr lang="ru-RU" sz="1200" dirty="0" smtClean="0">
              <a:solidFill>
                <a:srgbClr val="FFFFFF"/>
              </a:solidFill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с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городами: через село проходят междугородные автобусные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маршруты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ru-RU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№№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, 503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, 510, 530, </a:t>
            </a:r>
            <a:r>
              <a:rPr lang="ru-RU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531, 532, 533, </a:t>
            </a:r>
            <a:r>
              <a:rPr lang="en-US" sz="1200" dirty="0" err="1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что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позволяет комфортно добираться
</a:t>
            </a:r>
            <a:endParaRPr lang="en-US" sz="1200" dirty="0"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Text 3"/>
          <p:cNvSpPr txBox="1"/>
          <p:nvPr/>
        </p:nvSpPr>
        <p:spPr>
          <a:xfrm>
            <a:off x="6109043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Подъездные пути асфальтированы, доступные круглогодично, село удобно расположено рядом 
с крупными автодорогами региона.
</a:t>
            </a:r>
            <a:endParaRPr lang="en-US" sz="1200" dirty="0"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527501" y="2143125"/>
            <a:ext cx="2507456" cy="178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Панфилово расположено в юго-западной части Кемеровской области, в 30 км от г.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Ленинск-Кузнецкий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и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в 50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км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endParaRPr lang="ru-RU" sz="1200" dirty="0" smtClean="0">
              <a:solidFill>
                <a:srgbClr val="FFFFFF"/>
              </a:solidFill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00" dirty="0" err="1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от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г. Кемерово, </a:t>
            </a:r>
            <a:r>
              <a:rPr lang="en-US" sz="1200" dirty="0" err="1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что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устанавливает его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близость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к </a:t>
            </a:r>
            <a:r>
              <a:rPr lang="en-US" sz="1200" dirty="0" err="1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районному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endParaRPr lang="ru-RU" sz="1200" dirty="0" smtClean="0">
              <a:solidFill>
                <a:srgbClr val="FFFFFF"/>
              </a:solidFill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00" dirty="0" smtClean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и </a:t>
            </a:r>
            <a:r>
              <a:rPr lang="en-US" sz="1200" dirty="0">
                <a:solidFill>
                  <a:srgbClr val="FFFFFF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областному центрам
</a:t>
            </a:r>
            <a:endParaRPr lang="en-US" sz="1200" dirty="0"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 и погодные условия
</a:t>
            </a:r>
            <a:endParaRPr lang="en-US" sz="3000" dirty="0"/>
          </a:p>
        </p:txBody>
      </p:sp>
      <p:sp>
        <p:nvSpPr>
          <p:cNvPr id="7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Text 2"/>
          <p:cNvSpPr txBox="1"/>
          <p:nvPr/>
        </p:nvSpPr>
        <p:spPr>
          <a:xfrm>
            <a:off x="597803" y="1947369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Панфилово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характеризуется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резко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1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континентальным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климатом с выраженными сезонными перепадами температур — до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минус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°C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зимой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плюс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°C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летом.
</a:t>
            </a:r>
            <a:endParaRPr lang="en-US" sz="1100" dirty="0"/>
          </a:p>
        </p:txBody>
      </p:sp>
      <p:sp>
        <p:nvSpPr>
          <p:cNvPr id="9" name="Text 3"/>
          <p:cNvSpPr txBox="1"/>
          <p:nvPr/>
        </p:nvSpPr>
        <p:spPr>
          <a:xfrm>
            <a:off x="4784515" y="1947369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Зима сопровождается устойчивыми морозами, 
летние месяцы тёплые и комфортные для проживания 
и активной жизнедеятельности.
</a:t>
            </a:r>
            <a:endParaRPr lang="en-US" sz="1100" dirty="0"/>
          </a:p>
        </p:txBody>
      </p:sp>
      <p:sp>
        <p:nvSpPr>
          <p:cNvPr id="10" name="Text 4"/>
          <p:cNvSpPr txBox="1"/>
          <p:nvPr/>
        </p:nvSpPr>
        <p:spPr>
          <a:xfrm>
            <a:off x="597803" y="3554713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Среднегодовое количество осадков примерно 400 мм, что обеспечивает достаточную влажность 
для сельского хозяйства и зелёных зон.
</a:t>
            </a:r>
            <a:endParaRPr lang="en-US" sz="1100" dirty="0"/>
          </a:p>
        </p:txBody>
      </p:sp>
      <p:sp>
        <p:nvSpPr>
          <p:cNvPr id="11" name="Text 5"/>
          <p:cNvSpPr txBox="1"/>
          <p:nvPr/>
        </p:nvSpPr>
        <p:spPr>
          <a:xfrm>
            <a:off x="4784515" y="3554713"/>
            <a:ext cx="3761683" cy="86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Ветер в регионе слабый, климат благоприятен 
для постоянного проживания, что поддерживает стабильность социально-экономических процессов.
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22" y="1409771"/>
            <a:ext cx="2794271" cy="195125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9304" y="1408470"/>
            <a:ext cx="2793670" cy="195385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273" y="1408882"/>
            <a:ext cx="2794271" cy="195303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Демография и историческое </a:t>
            </a:r>
            <a:r>
              <a:rPr lang="en-US" sz="3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наследие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3000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села</a:t>
            </a: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Панфилово
</a:t>
            </a:r>
            <a:endParaRPr lang="en-US" sz="3000" dirty="0"/>
          </a:p>
        </p:txBody>
      </p:sp>
      <p:sp>
        <p:nvSpPr>
          <p:cNvPr id="11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  <p:sp>
        <p:nvSpPr>
          <p:cNvPr id="12" name="Text 2"/>
          <p:cNvSpPr txBox="1"/>
          <p:nvPr/>
        </p:nvSpPr>
        <p:spPr>
          <a:xfrm>
            <a:off x="526512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1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и этнический состав
</a:t>
            </a:r>
            <a:r>
              <a:rPr lang="en-US" sz="78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состоянию на 2026 год число </a:t>
            </a:r>
            <a:r>
              <a:rPr lang="en-US" sz="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жителей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8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8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составляет</a:t>
            </a:r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около 1590 человек. Преобладающая этническая группа — русские, </a:t>
            </a:r>
            <a:r>
              <a:rPr lang="ru-RU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</a:t>
            </a:r>
            <a:r>
              <a:rPr lang="en-US" sz="8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территории </a:t>
            </a:r>
            <a:r>
              <a:rPr lang="en-US" sz="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села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проживают </a:t>
            </a:r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en-US" sz="8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русские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lang="en-US" sz="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немцы</a:t>
            </a:r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  <a:r>
              <a:rPr lang="ru-RU" sz="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00" dirty="0"/>
          </a:p>
        </p:txBody>
      </p:sp>
      <p:sp>
        <p:nvSpPr>
          <p:cNvPr id="13" name="Text 3"/>
          <p:cNvSpPr txBox="1"/>
          <p:nvPr/>
        </p:nvSpPr>
        <p:spPr>
          <a:xfrm>
            <a:off x="3319671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91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основания и развитие
</a:t>
            </a: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77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Панфилово возникло в 1859 году благодаря переселенцам из Европейской России — семье Панфиловых, чьё имя и стало названием села. Ранее входило в Мунгатскую волость Кузнецкого уезда Томской губернии.
</a:t>
            </a:r>
            <a:endParaRPr lang="en-US" sz="991" dirty="0"/>
          </a:p>
        </p:txBody>
      </p:sp>
      <p:sp>
        <p:nvSpPr>
          <p:cNvPr id="14" name="Text 4"/>
          <p:cNvSpPr txBox="1"/>
          <p:nvPr/>
        </p:nvSpPr>
        <p:spPr>
          <a:xfrm>
            <a:off x="6113942" y="3539305"/>
            <a:ext cx="2509601" cy="729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Стабильность демографической ситуации
</a:t>
            </a:r>
            <a:r>
              <a:rPr lang="en-US" sz="81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75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села демонстрирует устойчивость, 
что свидетельствует о крепких родовых связях 
и сохранении традиционного образа жизни, поддерживающего культурную самобытность.
</a:t>
            </a:r>
            <a:endParaRPr lang="en-US" sz="956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408" y="1845741"/>
            <a:ext cx="658031" cy="52642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5855" y="1816495"/>
            <a:ext cx="658031" cy="58491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3119" y="1779938"/>
            <a:ext cx="452396" cy="65803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4749" y="1845741"/>
            <a:ext cx="658031" cy="526424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направления </a:t>
            </a:r>
            <a:r>
              <a:rPr lang="en-US" sz="3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экономики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3000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инфраструктуры села
</a:t>
            </a:r>
            <a:endParaRPr lang="en-US" sz="3000" dirty="0"/>
          </a:p>
        </p:txBody>
      </p:sp>
      <p:sp>
        <p:nvSpPr>
          <p:cNvPr id="9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  <p:sp>
        <p:nvSpPr>
          <p:cNvPr id="10" name="Text 2"/>
          <p:cNvSpPr txBox="1"/>
          <p:nvPr/>
        </p:nvSpPr>
        <p:spPr>
          <a:xfrm>
            <a:off x="373125" y="2576130"/>
            <a:ext cx="1934597" cy="1514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Сельское хозяйство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Основу экономики составляют растениеводство и животноводство, а также фермерские хозяйства, играющие важную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местном экономическом ландшафте.
</a:t>
            </a:r>
            <a:endParaRPr lang="en-US" sz="1400" dirty="0"/>
          </a:p>
        </p:txBody>
      </p:sp>
      <p:sp>
        <p:nvSpPr>
          <p:cNvPr id="11" name="Text 3"/>
          <p:cNvSpPr txBox="1"/>
          <p:nvPr/>
        </p:nvSpPr>
        <p:spPr>
          <a:xfrm>
            <a:off x="2437572" y="2576130"/>
            <a:ext cx="1934597" cy="1514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Торговля и услуги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Действуют магазины 
с товарами повседневного спроса, ПВЗ WB, </a:t>
            </a:r>
            <a:r>
              <a:rPr lang="en-US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Ozon</a:t>
            </a:r>
            <a:r>
              <a:rPr lang="en-US" sz="110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FF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автозаправка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обеспечивающие население основными услугами</a:t>
            </a: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12" name="Text 4"/>
          <p:cNvSpPr txBox="1"/>
          <p:nvPr/>
        </p:nvSpPr>
        <p:spPr>
          <a:xfrm>
            <a:off x="4502019" y="2576130"/>
            <a:ext cx="1934597" cy="1514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Коммунальные системы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Село оснащено центральным водоснабжением, 
что обеспечивает комфортные бытовые условия для жителей.
</a:t>
            </a:r>
            <a:endParaRPr lang="en-US" sz="1400" dirty="0"/>
          </a:p>
        </p:txBody>
      </p:sp>
      <p:sp>
        <p:nvSpPr>
          <p:cNvPr id="13" name="Text 5"/>
          <p:cNvSpPr txBox="1"/>
          <p:nvPr/>
        </p:nvSpPr>
        <p:spPr>
          <a:xfrm>
            <a:off x="6566466" y="2576130"/>
            <a:ext cx="1934597" cy="1514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</a:t>
            </a: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400" b="1" dirty="0" smtClean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коммуникации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Развиты мобильный интернет и телефонная связь, что способствует коммуникационной доступности и поддержке образовательных 
и социальных нужд.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3363" y="1595710"/>
            <a:ext cx="2979902" cy="2125371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сфера в Панфилово: </a:t>
            </a:r>
            <a:endParaRPr lang="ru-RU" sz="3000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объекты</a:t>
            </a: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функции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  <p:sp>
        <p:nvSpPr>
          <p:cNvPr id="7" name="Text 2"/>
          <p:cNvSpPr txBox="1"/>
          <p:nvPr/>
        </p:nvSpPr>
        <p:spPr>
          <a:xfrm>
            <a:off x="5213747" y="1438275"/>
            <a:ext cx="3044428" cy="2481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Ниже представлены основные социальные учреждения села, формирующие базу для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жителей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молодых специалистов.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Социальная инфраструктура способствует улучшению качества жизни, поддерживая приток молодых семей и специалистов.
</a:t>
            </a:r>
            <a:endParaRPr lang="en-US" sz="1400" dirty="0"/>
          </a:p>
        </p:txBody>
      </p:sp>
      <p:sp>
        <p:nvSpPr>
          <p:cNvPr id="8" name="Text 3"/>
          <p:cNvSpPr txBox="1"/>
          <p:nvPr/>
        </p:nvSpPr>
        <p:spPr>
          <a:xfrm>
            <a:off x="386953" y="4307680"/>
            <a:ext cx="3120187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Муниципальные сведения Ленинск-Кузнецкого района
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45029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6" y="411957"/>
            <a:ext cx="8383922" cy="79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Общественная жизнь: 
традиции и особенности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548719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селе сохраняются прочные родовые и поколенческие связи, поддерживающие историческую преемственность и семейные традиции.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6936581" y="4611497"/>
            <a:ext cx="1820466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3"/>
          <p:cNvSpPr txBox="1"/>
          <p:nvPr/>
        </p:nvSpPr>
        <p:spPr>
          <a:xfrm>
            <a:off x="3339491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Молодёжь активно вовлечена 
в культурные и общественные инициативы, поддерживает национальные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ремёсла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1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музыкальное творчество.
</a:t>
            </a:r>
            <a:endParaRPr lang="en-US" sz="1100" dirty="0"/>
          </a:p>
        </p:txBody>
      </p:sp>
      <p:sp>
        <p:nvSpPr>
          <p:cNvPr id="9" name="Text 4"/>
          <p:cNvSpPr txBox="1"/>
          <p:nvPr/>
        </p:nvSpPr>
        <p:spPr>
          <a:xfrm>
            <a:off x="6111266" y="2330245"/>
            <a:ext cx="2507456" cy="1884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отражает традиционный русский быт: 
в жилых и общественных зданиях прослеживаются исторические элементы, а праздники сохраняют культурное наследие.
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25" y="1410458"/>
            <a:ext cx="4117200" cy="194993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9725" y="1411126"/>
            <a:ext cx="4117200" cy="194859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373126" y="411957"/>
            <a:ext cx="8383800" cy="7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Учреждения культуры Панфилово: </a:t>
            </a:r>
            <a:endParaRPr lang="ru-RU" sz="3000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досуга и образования
</a:t>
            </a:r>
            <a:endParaRPr lang="en-US" sz="3000" dirty="0"/>
          </a:p>
        </p:txBody>
      </p:sp>
      <p:sp>
        <p:nvSpPr>
          <p:cNvPr id="10" name="Text 1"/>
          <p:cNvSpPr txBox="1"/>
          <p:nvPr/>
        </p:nvSpPr>
        <p:spPr>
          <a:xfrm>
            <a:off x="6936581" y="4611496"/>
            <a:ext cx="1820400" cy="18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  <p:sp>
        <p:nvSpPr>
          <p:cNvPr id="11" name="Text 2"/>
          <p:cNvSpPr txBox="1"/>
          <p:nvPr/>
        </p:nvSpPr>
        <p:spPr>
          <a:xfrm>
            <a:off x="800500" y="3450524"/>
            <a:ext cx="3602100" cy="104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7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 культуры — культурный центр села
</a:t>
            </a:r>
            <a:r>
              <a:rPr lang="en-US" sz="117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7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МБУК «ЦКС» с капитально отремонтированным зданием 1965 года, концертным залом на 100 мест 
и 12 кружковыми направлениями, выполняет ключевую роль в культурной жизни сообщества.
</a:t>
            </a:r>
            <a:endParaRPr lang="en-US" sz="1373" dirty="0"/>
          </a:p>
        </p:txBody>
      </p:sp>
      <p:sp>
        <p:nvSpPr>
          <p:cNvPr id="12" name="Text 3"/>
          <p:cNvSpPr txBox="1"/>
          <p:nvPr/>
        </p:nvSpPr>
        <p:spPr>
          <a:xfrm>
            <a:off x="5042275" y="3444218"/>
            <a:ext cx="3621900" cy="104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Детская музыкальная школа № 59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МБУ ДО «ДМШ № 59» предлагает программы музыкального образования и творческого развития детей. Школа участвует в конкурсах и праздничных мероприятиях, развивая музыкальные традиции села.
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682</Words>
  <Application>Microsoft Office PowerPoint</Application>
  <PresentationFormat>Экран (16:9)</PresentationFormat>
  <Paragraphs>147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Паксина Елена Борисовна</cp:lastModifiedBy>
  <cp:revision>7</cp:revision>
  <dcterms:created xsi:type="dcterms:W3CDTF">2026-03-05T11:16:59Z</dcterms:created>
  <dcterms:modified xsi:type="dcterms:W3CDTF">2026-03-06T06:12:00Z</dcterms:modified>
</cp:coreProperties>
</file>